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65" r:id="rId2"/>
    <p:sldId id="257" r:id="rId3"/>
    <p:sldId id="258" r:id="rId4"/>
    <p:sldId id="259" r:id="rId5"/>
    <p:sldId id="266" r:id="rId6"/>
    <p:sldId id="267" r:id="rId7"/>
    <p:sldId id="256" r:id="rId8"/>
  </p:sldIdLst>
  <p:sldSz cx="9144000" cy="6858000" type="screen4x3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897" autoAdjust="0"/>
  </p:normalViewPr>
  <p:slideViewPr>
    <p:cSldViewPr snapToGrid="0">
      <p:cViewPr varScale="1">
        <p:scale>
          <a:sx n="100" d="100"/>
          <a:sy n="100" d="100"/>
        </p:scale>
        <p:origin x="19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B7F2F70-EFFA-478E-A5A3-81A4FC1027BF}" type="datetimeFigureOut">
              <a:rPr lang="en-US" smtClean="0">
                <a:uFillTx/>
              </a:rPr>
              <a:t>6/30/2022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459BFACE-0DFB-44A8-9511-CBB7B0A920B6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https://jneme910.github.io/SVI-Nutrient-Runoff/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BFACE-0DFB-44A8-9511-CBB7B0A920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508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uFillTx/>
                <a:latin typeface="Candara" panose="020E0502030303020204" pitchFamily="34" charset="0"/>
              </a:rPr>
              <a:t>Conservation Desktop (CD) and Conservation Assessment Ranking Tool (CART) would like to present "interpretation" soil maps and tabular results based upon both soils and non-soils data sources. This is not feasible with the current implementation of "Soil Data Access" (SDA) Web services.</a:t>
            </a:r>
          </a:p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BFACE-0DFB-44A8-9511-CBB7B0A920B6}" type="slidenum">
              <a:rPr lang="en-US" smtClean="0">
                <a:uFillTx/>
              </a:rPr>
              <a:t>2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>
                <a:uFillTx/>
              </a:rPr>
              <a:t>About SVI – Nutrient Runoff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dirty="0">
                <a:solidFill>
                  <a:srgbClr val="50595C"/>
                </a:solidFill>
                <a:effectLst/>
                <a:latin typeface="Helvetica Neue"/>
              </a:rPr>
              <a:t>Identify inherent vulnerability of cropland to runoff and leaching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>
                <a:uFillTx/>
              </a:rPr>
              <a:t>Why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>
                <a:uFillTx/>
              </a:rPr>
              <a:t>Larger dead zones in the Gulf of Mexico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Help conservation planners identify vulnerable areas within land units for nutrient runoff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To support NRCS conservation planners in their work with clients. Assist conservation planners as they analyze existing resource conditions, assess site vulnerability, and formulate and evaluate alternative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BFACE-0DFB-44A8-9511-CBB7B0A920B6}" type="slidenum">
              <a:rPr lang="en-US" smtClean="0">
                <a:uFillTx/>
              </a:rPr>
              <a:t>3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BFACE-0DFB-44A8-9511-CBB7B0A920B6}" type="slidenum">
              <a:rPr lang="en-US" smtClean="0">
                <a:uFillTx/>
              </a:rPr>
              <a:t>4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Opens </a:t>
            </a:r>
            <a:r>
              <a:rPr lang="en-US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door to map creation for new “interpretations” that are not immediately available as part of Web Soil Survey or Soil Data Access Web applications.</a:t>
            </a:r>
          </a:p>
          <a:p>
            <a:endParaRPr lang="en-US" baseline="0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BFACE-0DFB-44A8-9511-CBB7B0A920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27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BFACE-0DFB-44A8-9511-CBB7B0A920B6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05165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Consider </a:t>
            </a:r>
            <a:r>
              <a:rPr lang="en-US">
                <a:uFillTx/>
              </a:rPr>
              <a:t>adjusting figure brightness </a:t>
            </a:r>
            <a:r>
              <a:rPr lang="en-US" dirty="0">
                <a:uFillTx/>
              </a:rPr>
              <a:t>if too dim.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BFACE-0DFB-44A8-9511-CBB7B0A920B6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200" indent="0" algn="ctr">
              <a:buNone/>
              <a:defRPr sz="2000">
                <a:uFillTx/>
              </a:defRPr>
            </a:lvl2pPr>
            <a:lvl3pPr marL="914400" indent="0" algn="ctr">
              <a:buNone/>
              <a:defRPr sz="1800">
                <a:uFillTx/>
              </a:defRPr>
            </a:lvl3pPr>
            <a:lvl4pPr marL="1371600" indent="0" algn="ctr">
              <a:buNone/>
              <a:defRPr sz="1600">
                <a:uFillTx/>
              </a:defRPr>
            </a:lvl4pPr>
            <a:lvl5pPr marL="1828800" indent="0" algn="ctr">
              <a:buNone/>
              <a:defRPr sz="1600">
                <a:uFillTx/>
              </a:defRPr>
            </a:lvl5pPr>
            <a:lvl6pPr marL="2286000" indent="0" algn="ctr">
              <a:buNone/>
              <a:defRPr sz="1600">
                <a:uFillTx/>
              </a:defRPr>
            </a:lvl6pPr>
            <a:lvl7pPr marL="2743200" indent="0" algn="ctr">
              <a:buNone/>
              <a:defRPr sz="1600">
                <a:uFillTx/>
              </a:defRPr>
            </a:lvl7pPr>
            <a:lvl8pPr marL="3200400" indent="0" algn="ctr">
              <a:buNone/>
              <a:defRPr sz="1600">
                <a:uFillTx/>
              </a:defRPr>
            </a:lvl8pPr>
            <a:lvl9pPr marL="3657600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FB3B4-2310-4669-89EF-BFA6DC3D6485}" type="datetimeFigureOut">
              <a:rPr lang="en-US" smtClean="0">
                <a:uFillTx/>
              </a:rPr>
              <a:t>6/30/2022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842BE-C05E-4553-8850-57F3C70915E4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FB3B4-2310-4669-89EF-BFA6DC3D6485}" type="datetimeFigureOut">
              <a:rPr lang="en-US" smtClean="0">
                <a:uFillTx/>
              </a:rPr>
              <a:t>6/30/2022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842BE-C05E-4553-8850-57F3C70915E4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FB3B4-2310-4669-89EF-BFA6DC3D6485}" type="datetimeFigureOut">
              <a:rPr lang="en-US" smtClean="0">
                <a:uFillTx/>
              </a:rPr>
              <a:t>6/30/2022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842BE-C05E-4553-8850-57F3C70915E4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FB3B4-2310-4669-89EF-BFA6DC3D6485}" type="datetimeFigureOut">
              <a:rPr lang="en-US" smtClean="0">
                <a:uFillTx/>
              </a:rPr>
              <a:t>6/30/2022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842BE-C05E-4553-8850-57F3C70915E4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FB3B4-2310-4669-89EF-BFA6DC3D6485}" type="datetimeFigureOut">
              <a:rPr lang="en-US" smtClean="0">
                <a:uFillTx/>
              </a:rPr>
              <a:t>6/30/2022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842BE-C05E-4553-8850-57F3C70915E4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FB3B4-2310-4669-89EF-BFA6DC3D6485}" type="datetimeFigureOut">
              <a:rPr lang="en-US" smtClean="0">
                <a:uFillTx/>
              </a:rPr>
              <a:t>6/30/2022</a:t>
            </a:fld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842BE-C05E-4553-8850-57F3C70915E4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FB3B4-2310-4669-89EF-BFA6DC3D6485}" type="datetimeFigureOut">
              <a:rPr lang="en-US" smtClean="0">
                <a:uFillTx/>
              </a:rPr>
              <a:t>6/30/2022</a:t>
            </a:fld>
            <a:endParaRPr lang="en-US"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842BE-C05E-4553-8850-57F3C70915E4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FB3B4-2310-4669-89EF-BFA6DC3D6485}" type="datetimeFigureOut">
              <a:rPr lang="en-US" smtClean="0">
                <a:uFillTx/>
              </a:rPr>
              <a:t>6/30/2022</a:t>
            </a:fld>
            <a:endParaRPr lang="en-US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842BE-C05E-4553-8850-57F3C70915E4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FB3B4-2310-4669-89EF-BFA6DC3D6485}" type="datetimeFigureOut">
              <a:rPr lang="en-US" smtClean="0">
                <a:uFillTx/>
              </a:rPr>
              <a:t>6/30/2022</a:t>
            </a:fld>
            <a:endParaRPr lang="en-US"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842BE-C05E-4553-8850-57F3C70915E4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200" indent="0">
              <a:buNone/>
              <a:defRPr sz="1400">
                <a:uFillTx/>
              </a:defRPr>
            </a:lvl2pPr>
            <a:lvl3pPr marL="914400" indent="0">
              <a:buNone/>
              <a:defRPr sz="1200">
                <a:uFillTx/>
              </a:defRPr>
            </a:lvl3pPr>
            <a:lvl4pPr marL="1371600" indent="0">
              <a:buNone/>
              <a:defRPr sz="1000">
                <a:uFillTx/>
              </a:defRPr>
            </a:lvl4pPr>
            <a:lvl5pPr marL="1828800" indent="0">
              <a:buNone/>
              <a:defRPr sz="1000">
                <a:uFillTx/>
              </a:defRPr>
            </a:lvl5pPr>
            <a:lvl6pPr marL="2286000" indent="0">
              <a:buNone/>
              <a:defRPr sz="1000">
                <a:uFillTx/>
              </a:defRPr>
            </a:lvl6pPr>
            <a:lvl7pPr marL="2743200" indent="0">
              <a:buNone/>
              <a:defRPr sz="1000">
                <a:uFillTx/>
              </a:defRPr>
            </a:lvl7pPr>
            <a:lvl8pPr marL="3200400" indent="0">
              <a:buNone/>
              <a:defRPr sz="1000">
                <a:uFillTx/>
              </a:defRPr>
            </a:lvl8pPr>
            <a:lvl9pPr marL="3657600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FB3B4-2310-4669-89EF-BFA6DC3D6485}" type="datetimeFigureOut">
              <a:rPr lang="en-US" smtClean="0">
                <a:uFillTx/>
              </a:rPr>
              <a:t>6/30/2022</a:t>
            </a:fld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842BE-C05E-4553-8850-57F3C70915E4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200" indent="0">
              <a:buNone/>
              <a:defRPr sz="2800">
                <a:uFillTx/>
              </a:defRPr>
            </a:lvl2pPr>
            <a:lvl3pPr marL="914400" indent="0">
              <a:buNone/>
              <a:defRPr sz="2400">
                <a:uFillTx/>
              </a:defRPr>
            </a:lvl3pPr>
            <a:lvl4pPr marL="1371600" indent="0">
              <a:buNone/>
              <a:defRPr sz="2000">
                <a:uFillTx/>
              </a:defRPr>
            </a:lvl4pPr>
            <a:lvl5pPr marL="1828800" indent="0">
              <a:buNone/>
              <a:defRPr sz="2000">
                <a:uFillTx/>
              </a:defRPr>
            </a:lvl5pPr>
            <a:lvl6pPr marL="2286000" indent="0">
              <a:buNone/>
              <a:defRPr sz="2000">
                <a:uFillTx/>
              </a:defRPr>
            </a:lvl6pPr>
            <a:lvl7pPr marL="2743200" indent="0">
              <a:buNone/>
              <a:defRPr sz="2000">
                <a:uFillTx/>
              </a:defRPr>
            </a:lvl7pPr>
            <a:lvl8pPr marL="3200400" indent="0">
              <a:buNone/>
              <a:defRPr sz="2000">
                <a:uFillTx/>
              </a:defRPr>
            </a:lvl8pPr>
            <a:lvl9pPr marL="3657600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200" indent="0">
              <a:buNone/>
              <a:defRPr sz="1400">
                <a:uFillTx/>
              </a:defRPr>
            </a:lvl2pPr>
            <a:lvl3pPr marL="914400" indent="0">
              <a:buNone/>
              <a:defRPr sz="1200">
                <a:uFillTx/>
              </a:defRPr>
            </a:lvl3pPr>
            <a:lvl4pPr marL="1371600" indent="0">
              <a:buNone/>
              <a:defRPr sz="1000">
                <a:uFillTx/>
              </a:defRPr>
            </a:lvl4pPr>
            <a:lvl5pPr marL="1828800" indent="0">
              <a:buNone/>
              <a:defRPr sz="1000">
                <a:uFillTx/>
              </a:defRPr>
            </a:lvl5pPr>
            <a:lvl6pPr marL="2286000" indent="0">
              <a:buNone/>
              <a:defRPr sz="1000">
                <a:uFillTx/>
              </a:defRPr>
            </a:lvl6pPr>
            <a:lvl7pPr marL="2743200" indent="0">
              <a:buNone/>
              <a:defRPr sz="1000">
                <a:uFillTx/>
              </a:defRPr>
            </a:lvl7pPr>
            <a:lvl8pPr marL="3200400" indent="0">
              <a:buNone/>
              <a:defRPr sz="1000">
                <a:uFillTx/>
              </a:defRPr>
            </a:lvl8pPr>
            <a:lvl9pPr marL="3657600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FB3B4-2310-4669-89EF-BFA6DC3D6485}" type="datetimeFigureOut">
              <a:rPr lang="en-US" smtClean="0">
                <a:uFillTx/>
              </a:rPr>
              <a:t>6/30/2022</a:t>
            </a:fld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842BE-C05E-4553-8850-57F3C70915E4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351FB3B4-2310-4669-89EF-BFA6DC3D6485}" type="datetimeFigureOut">
              <a:rPr lang="en-US" smtClean="0">
                <a:uFillTx/>
              </a:rPr>
              <a:t>6/30/2022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C50842BE-C05E-4553-8850-57F3C70915E4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1935373" y="278040"/>
            <a:ext cx="5448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FFFFFF"/>
                </a:solidFill>
                <a:latin typeface="Candara" panose="020E0502030303020204" pitchFamily="34" charset="0"/>
              </a:rPr>
              <a:t>Soil Vulnerability Index for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Nutrient-Runoff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05C9B-0360-4FEA-8B4B-E67F49FCB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07" b="94856" l="5974" r="95035">
                        <a14:foregroundMark x1="18619" y1="8407" x2="18619" y2="8407"/>
                        <a14:foregroundMark x1="6051" y1="34881" x2="6051" y2="34881"/>
                        <a14:foregroundMark x1="91156" y1="17691" x2="91156" y2="17691"/>
                        <a14:foregroundMark x1="95035" y1="16688" x2="95035" y2="16688"/>
                        <a14:foregroundMark x1="80760" y1="90590" x2="80760" y2="90590"/>
                        <a14:foregroundMark x1="46548" y1="92472" x2="46548" y2="92472"/>
                        <a14:foregroundMark x1="81691" y1="93476" x2="81691" y2="93476"/>
                        <a14:foregroundMark x1="48642" y1="94856" x2="48642" y2="94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8" y="1204185"/>
            <a:ext cx="9144000" cy="5653815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4698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400665" y="657407"/>
            <a:ext cx="5501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uFillTx/>
                <a:latin typeface="Candara" panose="020E0502030303020204" pitchFamily="34" charset="0"/>
              </a:rPr>
              <a:t>Problem Statement:</a:t>
            </a:r>
          </a:p>
        </p:txBody>
      </p:sp>
      <p:sp>
        <p:nvSpPr>
          <p:cNvPr id="4" name="Rectangle 3"/>
          <p:cNvSpPr>
            <a:spLocks/>
          </p:cNvSpPr>
          <p:nvPr/>
        </p:nvSpPr>
        <p:spPr>
          <a:xfrm>
            <a:off x="400665" y="1676278"/>
            <a:ext cx="84709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uFillTx/>
                <a:latin typeface="Candara" panose="020E0502030303020204" pitchFamily="34" charset="0"/>
              </a:rPr>
              <a:t>Conservation Desktop (CD) and Conservation Assessment Ranking Tool (CART) would like to present "interpretation" soil maps and tabular results based upon both soils and non-soils </a:t>
            </a:r>
            <a:r>
              <a:rPr lang="en-US" sz="3600" dirty="0">
                <a:solidFill>
                  <a:schemeClr val="bg1"/>
                </a:solidFill>
                <a:latin typeface="Candara" panose="020E0502030303020204" pitchFamily="34" charset="0"/>
              </a:rPr>
              <a:t>spatial </a:t>
            </a:r>
            <a:r>
              <a:rPr lang="en-US" sz="3600" dirty="0">
                <a:solidFill>
                  <a:schemeClr val="bg1"/>
                </a:solidFill>
                <a:uFillTx/>
                <a:latin typeface="Candara" panose="020E0502030303020204" pitchFamily="34" charset="0"/>
              </a:rPr>
              <a:t>data sources. This is not feasible with the current implementation of "Soil Data Access" (SDA) Web services.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3843111" y="867032"/>
            <a:ext cx="2264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uFillTx/>
                <a:latin typeface="Candara" panose="020E0502030303020204" pitchFamily="34" charset="0"/>
              </a:rPr>
              <a:t>Why?</a:t>
            </a:r>
          </a:p>
        </p:txBody>
      </p:sp>
      <p:sp>
        <p:nvSpPr>
          <p:cNvPr id="3" name="Rectangle 2"/>
          <p:cNvSpPr>
            <a:spLocks/>
          </p:cNvSpPr>
          <p:nvPr/>
        </p:nvSpPr>
        <p:spPr>
          <a:xfrm>
            <a:off x="165100" y="1414840"/>
            <a:ext cx="8750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800" u="sng" dirty="0">
              <a:solidFill>
                <a:schemeClr val="bg1"/>
              </a:solidFill>
              <a:uFillTx/>
              <a:latin typeface="Candara" panose="020E05020303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F8F09-FFAA-4AB5-8A72-5DECC59BF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67" b="97500" l="10000" r="90000">
                        <a14:foregroundMark x1="26042" y1="28056" x2="26042" y2="28056"/>
                        <a14:foregroundMark x1="22500" y1="20278" x2="22500" y2="20278"/>
                        <a14:foregroundMark x1="43542" y1="8333" x2="43542" y2="8333"/>
                        <a14:foregroundMark x1="39792" y1="5278" x2="39792" y2="5278"/>
                        <a14:foregroundMark x1="39792" y1="4167" x2="39792" y2="4167"/>
                        <a14:foregroundMark x1="39792" y1="4167" x2="45625" y2="20000"/>
                        <a14:foregroundMark x1="45625" y1="20000" x2="43750" y2="54167"/>
                        <a14:foregroundMark x1="43750" y1="54167" x2="52708" y2="29722"/>
                        <a14:foregroundMark x1="52708" y1="29722" x2="48333" y2="8056"/>
                        <a14:foregroundMark x1="44583" y1="49167" x2="45208" y2="68333"/>
                        <a14:foregroundMark x1="43958" y1="97500" x2="49792" y2="95000"/>
                        <a14:foregroundMark x1="67083" y1="71944" x2="67083" y2="71944"/>
                        <a14:foregroundMark x1="67083" y1="71944" x2="62708" y2="83611"/>
                        <a14:foregroundMark x1="67500" y1="58889" x2="67083" y2="53333"/>
                        <a14:foregroundMark x1="70000" y1="51389" x2="71250" y2="54167"/>
                        <a14:foregroundMark x1="76667" y1="38333" x2="77500" y2="24722"/>
                        <a14:foregroundMark x1="68958" y1="35278" x2="63542" y2="41944"/>
                        <a14:foregroundMark x1="49583" y1="32778" x2="50208" y2="27222"/>
                        <a14:foregroundMark x1="74583" y1="23611" x2="66875" y2="17500"/>
                        <a14:foregroundMark x1="74792" y1="17500" x2="80625" y2="26667"/>
                        <a14:foregroundMark x1="59583" y1="23611" x2="60208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663" y="2202679"/>
            <a:ext cx="3742462" cy="2806846"/>
          </a:xfrm>
          <a:prstGeom prst="rect">
            <a:avLst/>
          </a:prstGeom>
          <a:effectLst>
            <a:glow rad="127000">
              <a:schemeClr val="bg1"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539904" y="519010"/>
            <a:ext cx="4732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uFillTx/>
                <a:latin typeface="Candara" panose="020E0502030303020204" pitchFamily="34" charset="0"/>
              </a:rPr>
              <a:t>Code Fest experiment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A1030-5DF3-4D33-A22F-99039BB59DF8}"/>
              </a:ext>
            </a:extLst>
          </p:cNvPr>
          <p:cNvSpPr txBox="1"/>
          <p:nvPr/>
        </p:nvSpPr>
        <p:spPr>
          <a:xfrm>
            <a:off x="229485" y="1352808"/>
            <a:ext cx="858200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37260" marR="0" indent="-5715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Combine a new data source, accessible as a "view" within the soil data mart database, with the appropriate SQL query(</a:t>
            </a:r>
            <a:r>
              <a:rPr lang="en-US" sz="36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ies</a:t>
            </a:r>
            <a:r>
              <a:rPr lang="en-US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 to yield interpretation values by soil type (i.e., "map units"). </a:t>
            </a:r>
          </a:p>
          <a:p>
            <a:pPr marL="937260" marR="0" indent="-5715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Add additional queries to define associated colors and legends, then present the map image and tabular results in a Web page.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418086" y="904799"/>
            <a:ext cx="7107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Success of this experiment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3D587-F47E-483C-951A-B487E0B02497}"/>
              </a:ext>
            </a:extLst>
          </p:cNvPr>
          <p:cNvSpPr txBox="1"/>
          <p:nvPr/>
        </p:nvSpPr>
        <p:spPr>
          <a:xfrm>
            <a:off x="0" y="1997839"/>
            <a:ext cx="725683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760" marR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Opens </a:t>
            </a:r>
            <a:r>
              <a:rPr lang="en-US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door to map creation for new “interpretations” that are not immediately available as part of Web Soil Survey or Soil Data Access Web applications.</a:t>
            </a:r>
          </a:p>
        </p:txBody>
      </p:sp>
    </p:spTree>
    <p:extLst>
      <p:ext uri="{BB962C8B-B14F-4D97-AF65-F5344CB8AC3E}">
        <p14:creationId xmlns:p14="http://schemas.microsoft.com/office/powerpoint/2010/main" val="58732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95280-2EC4-4A6C-8E43-BF6D9BFD7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5" r="24658" b="1"/>
          <a:stretch/>
        </p:blipFill>
        <p:spPr>
          <a:xfrm>
            <a:off x="513431" y="685800"/>
            <a:ext cx="8116219" cy="548640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20367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789" y="1011197"/>
            <a:ext cx="9486891" cy="5779098"/>
          </a:xfrm>
          <a:prstGeom prst="rect">
            <a:avLst/>
          </a:prstGeom>
        </p:spPr>
      </p:pic>
      <p:sp>
        <p:nvSpPr>
          <p:cNvPr id="8" name="Rectangle 7"/>
          <p:cNvSpPr>
            <a:spLocks/>
          </p:cNvSpPr>
          <p:nvPr/>
        </p:nvSpPr>
        <p:spPr>
          <a:xfrm>
            <a:off x="2947278" y="303311"/>
            <a:ext cx="26484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uFillTx/>
                <a:latin typeface="Candara" panose="020E0502030303020204" pitchFamily="34" charset="0"/>
              </a:rPr>
              <a:t>Questions?</a:t>
            </a:r>
            <a:endParaRPr lang="en-US" sz="1600" b="1" dirty="0">
              <a:solidFill>
                <a:schemeClr val="bg1"/>
              </a:solidFill>
              <a:uFillTx/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3119</TotalTime>
  <Words>345</Words>
  <Application>Microsoft Office PowerPoint</Application>
  <PresentationFormat>On-screen Show (4:3)</PresentationFormat>
  <Paragraphs>28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-apple-system</vt:lpstr>
      <vt:lpstr>Arial</vt:lpstr>
      <vt:lpstr>Calibri</vt:lpstr>
      <vt:lpstr>Calibri Light</vt:lpstr>
      <vt:lpstr>Candara</vt:lpstr>
      <vt:lpstr>Helvetica Neue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Beaudette, Dylan - NRCS, Sonora, CA</dc:creator>
  <cp:lastModifiedBy>Nemecek, Jason - NRCS - Fort Collins, CO</cp:lastModifiedBy>
  <cp:revision>149</cp:revision>
  <dcterms:created xsi:type="dcterms:W3CDTF">2018-12-18T21:55:18Z</dcterms:created>
  <dcterms:modified xsi:type="dcterms:W3CDTF">2022-06-30T17:55:41Z</dcterms:modified>
</cp:coreProperties>
</file>